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8" r:id="rId2"/>
    <p:sldId id="393" r:id="rId3"/>
    <p:sldId id="400" r:id="rId4"/>
    <p:sldId id="368" r:id="rId5"/>
    <p:sldId id="391" r:id="rId6"/>
    <p:sldId id="379" r:id="rId7"/>
    <p:sldId id="388" r:id="rId8"/>
    <p:sldId id="371" r:id="rId9"/>
    <p:sldId id="392" r:id="rId10"/>
    <p:sldId id="401" r:id="rId11"/>
    <p:sldId id="29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6098"/>
    <a:srgbClr val="D9D9D9"/>
    <a:srgbClr val="FFFFFF"/>
    <a:srgbClr val="F2F2F2"/>
    <a:srgbClr val="000000"/>
    <a:srgbClr val="F57E1B"/>
    <a:srgbClr val="92D050"/>
    <a:srgbClr val="EBC9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Arial" pitchFamily="34" charset="0"/>
              </a:defRPr>
            </a:lvl1pPr>
          </a:lstStyle>
          <a:p>
            <a:pPr>
              <a:defRPr/>
            </a:pPr>
            <a:fld id="{D68212BE-6E2E-40CF-B50A-550498C33389}" type="datetimeFigureOut">
              <a:rPr lang="ru-RU"/>
              <a:pPr>
                <a:defRPr/>
              </a:pPr>
              <a:t>06.12.2012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Arial" pitchFamily="34" charset="0"/>
              </a:defRPr>
            </a:lvl1pPr>
          </a:lstStyle>
          <a:p>
            <a:pPr>
              <a:defRPr/>
            </a:pPr>
            <a:fld id="{FFFC621B-1ECE-454F-9ABF-BC141C86AA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4938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DBD89A0-3D95-4808-B5EF-23DBC60CF69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3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A287C99-CE3C-41F2-A204-7DA73E5CC425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4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57F561F-4D5F-4F03-ADB1-0A225896878B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5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ABD9888-2D4D-4895-8D18-4696DAD9FED6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6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F4475FF-7F15-4AF7-90B6-7771CBD99B4D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7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B9F6DDF-AE1D-40C3-92D4-D0E07F9B17BD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8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2D21AF0-79CE-42A5-BCE5-FA7511D6BB19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9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EE0B227-8AD7-4719-8783-39E98EDC929B}" type="slidenum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10</a:t>
            </a:fld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7D34129-A8AA-4852-A777-71300068FA94}" type="slidenum">
              <a:rPr lang="ru-RU" smtClean="0"/>
              <a:pPr eaLnBrk="1" hangingPunct="1"/>
              <a:t>11</a:t>
            </a:fld>
            <a:endParaRPr lang="ru-RU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2525F-DDD8-45AB-8D86-91F97FB71940}" type="datetimeFigureOut">
              <a:rPr lang="ru-RU"/>
              <a:pPr>
                <a:defRPr/>
              </a:pPr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E3174-D985-4BB2-9E8D-8225E6B0A6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495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63AA7-F249-41B9-BDEA-1B533F9DDD88}" type="datetimeFigureOut">
              <a:rPr lang="ru-RU"/>
              <a:pPr>
                <a:defRPr/>
              </a:pPr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1644A-FADD-4A1B-8A91-4CD243EF2A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036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AD718-6A36-40EA-8E76-6EE34250183A}" type="datetimeFigureOut">
              <a:rPr lang="ru-RU"/>
              <a:pPr>
                <a:defRPr/>
              </a:pPr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72ACC-1166-497B-8C34-B545497436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7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AD91C-C7E9-4A65-A6B8-E1A16589A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88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69E7A-AB28-4BCA-B8DF-E2B6B65AFB4E}" type="datetimeFigureOut">
              <a:rPr lang="ru-RU"/>
              <a:pPr>
                <a:defRPr/>
              </a:pPr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F1DB3-ED64-4FBF-9015-73B790EDC3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010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19292-8F74-43EF-B0B8-EA662DF9C33A}" type="datetimeFigureOut">
              <a:rPr lang="ru-RU"/>
              <a:pPr>
                <a:defRPr/>
              </a:pPr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211BC-38F3-47FA-9E39-0D675644A9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881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17DA9-3053-4F65-AB97-B70B63C8AFA3}" type="datetimeFigureOut">
              <a:rPr lang="ru-RU"/>
              <a:pPr>
                <a:defRPr/>
              </a:pPr>
              <a:t>06.12.2012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B53A8-DC95-4CE1-BBE5-D472867E16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4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AE0E5-9CCD-4BE9-8DCA-C6AF3320FF9A}" type="datetimeFigureOut">
              <a:rPr lang="ru-RU"/>
              <a:pPr>
                <a:defRPr/>
              </a:pPr>
              <a:t>06.12.2012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F504D-19E2-4EB6-8BA7-8C350C0F48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22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016B7-E60E-49B9-998C-F4FFD089A2D5}" type="datetimeFigureOut">
              <a:rPr lang="ru-RU"/>
              <a:pPr>
                <a:defRPr/>
              </a:pPr>
              <a:t>06.12.2012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7B1A4-282A-4A7E-9ED8-E4679A08D2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312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A84E3-EEC5-42D3-85AE-A4A77E9E28BD}" type="datetimeFigureOut">
              <a:rPr lang="ru-RU"/>
              <a:pPr>
                <a:defRPr/>
              </a:pPr>
              <a:t>06.12.2012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DA65A-7B17-472B-BBA8-D8224CD6EF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26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4ED94-B822-4D79-B103-DBDD4A12B286}" type="datetimeFigureOut">
              <a:rPr lang="ru-RU"/>
              <a:pPr>
                <a:defRPr/>
              </a:pPr>
              <a:t>06.12.2012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C5F4C-56C2-4BAC-AC13-9DC149E663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40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DFE29-9200-467C-AF43-0C72DB8481D4}" type="datetimeFigureOut">
              <a:rPr lang="ru-RU"/>
              <a:pPr>
                <a:defRPr/>
              </a:pPr>
              <a:t>06.12.2012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94F94-6784-4567-81CF-07E5464CE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244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ＭＳ Ｐゴシック" charset="-128"/>
                <a:cs typeface="Arial" pitchFamily="34" charset="0"/>
              </a:defRPr>
            </a:lvl1pPr>
          </a:lstStyle>
          <a:p>
            <a:pPr>
              <a:defRPr/>
            </a:pPr>
            <a:fld id="{E519E9C4-6683-4153-8F27-C3F1862A8FDA}" type="datetimeFigureOut">
              <a:rPr lang="ru-RU"/>
              <a:pPr>
                <a:defRPr/>
              </a:pPr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ＭＳ Ｐゴシック" charset="-128"/>
                <a:cs typeface="Arial" pitchFamily="34" charset="0"/>
              </a:defRPr>
            </a:lvl1pPr>
          </a:lstStyle>
          <a:p>
            <a:pPr>
              <a:defRPr/>
            </a:pPr>
            <a:fld id="{1054E24F-881B-4AF1-BE0C-E1A41ED032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1113" y="2349500"/>
            <a:ext cx="9155113" cy="2159000"/>
          </a:xfrm>
          <a:prstGeom prst="rect">
            <a:avLst/>
          </a:prstGeom>
          <a:solidFill>
            <a:srgbClr val="3260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0" y="2857500"/>
            <a:ext cx="8964613" cy="1143000"/>
          </a:xfrm>
        </p:spPr>
        <p:txBody>
          <a:bodyPr/>
          <a:lstStyle/>
          <a:p>
            <a:pPr algn="r" eaLnBrk="1" hangingPunct="1"/>
            <a:r>
              <a:rPr lang="ru-RU" smtClean="0">
                <a:solidFill>
                  <a:schemeClr val="bg1"/>
                </a:solidFill>
                <a:ea typeface="ＭＳ Ｐゴシック" pitchFamily="34" charset="-128"/>
              </a:rPr>
              <a:t>«Стоимость владения» корпоративным порталом</a:t>
            </a:r>
          </a:p>
        </p:txBody>
      </p:sp>
      <p:pic>
        <p:nvPicPr>
          <p:cNvPr id="3076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225" y="23971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 txBox="1">
            <a:spLocks noChangeArrowheads="1"/>
          </p:cNvSpPr>
          <p:nvPr/>
        </p:nvSpPr>
        <p:spPr bwMode="auto">
          <a:xfrm>
            <a:off x="2622550" y="5516563"/>
            <a:ext cx="6192838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ru-RU" sz="2800"/>
              <a:t>Забаров Рим, директор</a:t>
            </a:r>
          </a:p>
          <a:p>
            <a:pPr algn="r" eaLnBrk="1" hangingPunct="1"/>
            <a:r>
              <a:rPr lang="ru-RU" sz="2800"/>
              <a:t>Интернет-компания «Симай», г.Уфа</a:t>
            </a:r>
            <a:endParaRPr lang="en-US" sz="2800"/>
          </a:p>
        </p:txBody>
      </p:sp>
      <p:pic>
        <p:nvPicPr>
          <p:cNvPr id="307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138113"/>
            <a:ext cx="219075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88" y="4941888"/>
            <a:ext cx="1844675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149350"/>
            <a:ext cx="891540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5563"/>
            <a:ext cx="91440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2"/>
          <p:cNvSpPr txBox="1">
            <a:spLocks noChangeArrowheads="1"/>
          </p:cNvSpPr>
          <p:nvPr/>
        </p:nvSpPr>
        <p:spPr bwMode="auto">
          <a:xfrm>
            <a:off x="425450" y="220663"/>
            <a:ext cx="67595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ru-RU" sz="3100" b="1"/>
              <a:t>Рекомендации по запуску</a:t>
            </a:r>
            <a:r>
              <a:rPr lang="en-US" sz="3100" b="1"/>
              <a:t>:</a:t>
            </a:r>
            <a:endParaRPr lang="en-US" sz="2700" b="1">
              <a:latin typeface="Verdana" pitchFamily="34" charset="0"/>
            </a:endParaRPr>
          </a:p>
        </p:txBody>
      </p:sp>
      <p:pic>
        <p:nvPicPr>
          <p:cNvPr id="12293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15938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Прямоугольник 2"/>
          <p:cNvSpPr>
            <a:spLocks noChangeArrowheads="1"/>
          </p:cNvSpPr>
          <p:nvPr/>
        </p:nvSpPr>
        <p:spPr bwMode="auto">
          <a:xfrm>
            <a:off x="715963" y="1412875"/>
            <a:ext cx="798512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200" b="1"/>
              <a:t>Бесплатный тариф Битрикс24</a:t>
            </a:r>
            <a:endParaRPr lang="ru-RU" sz="3200"/>
          </a:p>
          <a:p>
            <a:pPr lvl="1"/>
            <a:r>
              <a:rPr lang="ru-RU" sz="3200"/>
              <a:t>(до 12 сотрудников)</a:t>
            </a:r>
          </a:p>
          <a:p>
            <a:pPr>
              <a:buFontTx/>
              <a:buAutoNum type="arabicPeriod"/>
            </a:pPr>
            <a:endParaRPr lang="ru-RU" sz="3200" b="1"/>
          </a:p>
          <a:p>
            <a:r>
              <a:rPr lang="ru-RU" sz="3200" b="1"/>
              <a:t>Когда потребуются все возможности</a:t>
            </a:r>
          </a:p>
          <a:p>
            <a:pPr lvl="1">
              <a:buFont typeface="Arial" charset="0"/>
              <a:buChar char="•"/>
            </a:pPr>
            <a:r>
              <a:rPr lang="en-US" sz="3200"/>
              <a:t>П</a:t>
            </a:r>
            <a:r>
              <a:rPr lang="ru-RU" sz="3200"/>
              <a:t>ерейти на платный тариф Битрикс24</a:t>
            </a:r>
          </a:p>
          <a:p>
            <a:pPr lvl="2"/>
            <a:r>
              <a:rPr lang="ru-RU" sz="3200"/>
              <a:t>(типовой функционал)</a:t>
            </a:r>
          </a:p>
          <a:p>
            <a:pPr lvl="2"/>
            <a:endParaRPr lang="ru-RU" sz="3200"/>
          </a:p>
          <a:p>
            <a:r>
              <a:rPr lang="ru-RU" sz="3200" b="1"/>
              <a:t>Когда потребуются доработки</a:t>
            </a:r>
          </a:p>
          <a:p>
            <a:pPr lvl="1">
              <a:buFont typeface="Arial" charset="0"/>
              <a:buChar char="•"/>
            </a:pPr>
            <a:r>
              <a:rPr lang="ru-RU" sz="3200"/>
              <a:t>Установить на сервер или хостинг</a:t>
            </a:r>
          </a:p>
          <a:p>
            <a:pPr lvl="2"/>
            <a:r>
              <a:rPr lang="ru-RU" sz="3200" b="1">
                <a:solidFill>
                  <a:srgbClr val="FF0000"/>
                </a:solidFill>
              </a:rPr>
              <a:t>любые капризы </a:t>
            </a:r>
            <a:r>
              <a:rPr lang="en-US" sz="3200" b="1">
                <a:solidFill>
                  <a:srgbClr val="FF0000"/>
                </a:solidFill>
              </a:rPr>
              <a:t>:</a:t>
            </a:r>
            <a:r>
              <a:rPr lang="ru-RU" sz="3200" b="1">
                <a:solidFill>
                  <a:srgbClr val="FF0000"/>
                </a:solidFill>
              </a:rPr>
              <a:t>)</a:t>
            </a:r>
            <a:endParaRPr lang="en-US" sz="3200" b="1">
              <a:solidFill>
                <a:srgbClr val="FF0000"/>
              </a:solidFill>
            </a:endParaRPr>
          </a:p>
        </p:txBody>
      </p:sp>
      <p:pic>
        <p:nvPicPr>
          <p:cNvPr id="12295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138113"/>
            <a:ext cx="2190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Natalia\Downloads\9560810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11113"/>
            <a:ext cx="4556125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10"/>
          <p:cNvSpPr txBox="1">
            <a:spLocks noChangeArrowheads="1"/>
          </p:cNvSpPr>
          <p:nvPr/>
        </p:nvSpPr>
        <p:spPr bwMode="auto">
          <a:xfrm>
            <a:off x="393700" y="1341438"/>
            <a:ext cx="5834063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ru-RU" sz="4400"/>
              <a:t>Спасибо за внимание!</a:t>
            </a:r>
            <a:r>
              <a:rPr lang="en-US" sz="4400"/>
              <a:t>  </a:t>
            </a:r>
            <a:endParaRPr lang="ru-RU" sz="4400"/>
          </a:p>
          <a:p>
            <a:pPr eaLnBrk="1" hangingPunct="1"/>
            <a:r>
              <a:rPr lang="ru-RU" sz="4400"/>
              <a:t>Вопросы?</a:t>
            </a:r>
          </a:p>
          <a:p>
            <a:pPr eaLnBrk="1" hangingPunct="1"/>
            <a:endParaRPr lang="ru-RU" sz="4400"/>
          </a:p>
        </p:txBody>
      </p:sp>
      <p:pic>
        <p:nvPicPr>
          <p:cNvPr id="13316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5563"/>
            <a:ext cx="91440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138113"/>
            <a:ext cx="219075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5563"/>
            <a:ext cx="91440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2"/>
          <p:cNvSpPr txBox="1">
            <a:spLocks noChangeArrowheads="1"/>
          </p:cNvSpPr>
          <p:nvPr/>
        </p:nvSpPr>
        <p:spPr bwMode="auto">
          <a:xfrm>
            <a:off x="84138" y="11113"/>
            <a:ext cx="5995987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ru-RU" sz="3100" b="1"/>
              <a:t>Выбор редакции - стоимость</a:t>
            </a:r>
            <a:endParaRPr lang="en-US" sz="2700" b="1">
              <a:latin typeface="Verdana" pitchFamily="34" charset="0"/>
            </a:endParaRPr>
          </a:p>
        </p:txBody>
      </p:sp>
      <p:pic>
        <p:nvPicPr>
          <p:cNvPr id="4104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138113"/>
            <a:ext cx="2190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257972" y="1016732"/>
            <a:ext cx="369127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533400" lvl="0" indent="-450850" eaLnBrk="1" hangingPunct="1">
              <a:buBlip>
                <a:blip r:embed="rId4"/>
              </a:buBlip>
              <a:tabLst>
                <a:tab pos="534988" algn="l"/>
              </a:tabLst>
            </a:pPr>
            <a:r>
              <a:rPr lang="ru-RU" sz="2800" dirty="0" smtClean="0">
                <a:latin typeface="Calibri" pitchFamily="34" charset="0"/>
              </a:rPr>
              <a:t>Совместная работа</a:t>
            </a:r>
          </a:p>
          <a:p>
            <a:pPr marL="82550" lvl="0" eaLnBrk="1" hangingPunct="1">
              <a:tabLst>
                <a:tab pos="534988" algn="l"/>
              </a:tabLst>
            </a:pPr>
            <a:r>
              <a:rPr lang="ru-RU" sz="3200" b="0" dirty="0" smtClean="0">
                <a:solidFill>
                  <a:srgbClr val="111111"/>
                </a:solidFill>
                <a:latin typeface="Calibri" pitchFamily="34" charset="0"/>
              </a:rPr>
              <a:t>	59 500 руб.</a:t>
            </a:r>
            <a:r>
              <a:rPr lang="en-US" sz="3200" b="0" dirty="0">
                <a:solidFill>
                  <a:srgbClr val="111111"/>
                </a:solidFill>
                <a:latin typeface="Calibri" pitchFamily="34" charset="0"/>
              </a:rPr>
              <a:t/>
            </a:r>
            <a:br>
              <a:rPr lang="en-US" sz="3200" b="0" dirty="0">
                <a:solidFill>
                  <a:srgbClr val="111111"/>
                </a:solidFill>
                <a:latin typeface="Calibri" pitchFamily="34" charset="0"/>
              </a:rPr>
            </a:br>
            <a:r>
              <a:rPr lang="en-US" sz="1400" b="0" dirty="0" smtClean="0">
                <a:solidFill>
                  <a:srgbClr val="111111"/>
                </a:solidFill>
                <a:latin typeface="Calibri" pitchFamily="34" charset="0"/>
              </a:rPr>
              <a:t>	</a:t>
            </a:r>
            <a:r>
              <a:rPr lang="ru-RU" sz="1400" b="0" dirty="0" smtClean="0">
                <a:solidFill>
                  <a:srgbClr val="111111"/>
                </a:solidFill>
                <a:latin typeface="Calibri" pitchFamily="34" charset="0"/>
              </a:rPr>
              <a:t>25 </a:t>
            </a:r>
            <a:r>
              <a:rPr lang="ru-RU" sz="1400" b="0" dirty="0">
                <a:solidFill>
                  <a:srgbClr val="111111"/>
                </a:solidFill>
                <a:latin typeface="Calibri" pitchFamily="34" charset="0"/>
              </a:rPr>
              <a:t>пользователей</a:t>
            </a:r>
          </a:p>
          <a:p>
            <a:pPr marL="82550" lvl="0" eaLnBrk="1" hangingPunct="1">
              <a:tabLst>
                <a:tab pos="534988" algn="l"/>
              </a:tabLst>
            </a:pPr>
            <a:r>
              <a:rPr lang="en-US" sz="1400" b="0" dirty="0" smtClean="0">
                <a:solidFill>
                  <a:srgbClr val="111111"/>
                </a:solidFill>
                <a:latin typeface="Calibri" pitchFamily="34" charset="0"/>
              </a:rPr>
              <a:t>	</a:t>
            </a:r>
            <a:r>
              <a:rPr lang="ru-RU" sz="1400" b="0" dirty="0" smtClean="0">
                <a:solidFill>
                  <a:srgbClr val="111111"/>
                </a:solidFill>
                <a:latin typeface="Calibri" pitchFamily="34" charset="0"/>
              </a:rPr>
              <a:t>дополнительные </a:t>
            </a:r>
            <a:r>
              <a:rPr lang="ru-RU" sz="1400" b="0" dirty="0">
                <a:solidFill>
                  <a:srgbClr val="111111"/>
                </a:solidFill>
                <a:latin typeface="Calibri" pitchFamily="34" charset="0"/>
              </a:rPr>
              <a:t>по 7</a:t>
            </a:r>
            <a:r>
              <a:rPr lang="ru-RU" sz="1400" b="0" dirty="0" smtClean="0">
                <a:solidFill>
                  <a:srgbClr val="111111"/>
                </a:solidFill>
                <a:latin typeface="Calibri" pitchFamily="34" charset="0"/>
              </a:rPr>
              <a:t>00 </a:t>
            </a:r>
            <a:r>
              <a:rPr lang="ru-RU" sz="1400" b="0" dirty="0">
                <a:solidFill>
                  <a:srgbClr val="111111"/>
                </a:solidFill>
                <a:latin typeface="Calibri" pitchFamily="34" charset="0"/>
              </a:rPr>
              <a:t>руб.</a:t>
            </a:r>
            <a:endParaRPr lang="en-US" sz="1400" b="0" dirty="0" smtClean="0">
              <a:solidFill>
                <a:srgbClr val="111111"/>
              </a:solidFill>
              <a:latin typeface="Calibri" pitchFamily="34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4506444" y="1016732"/>
            <a:ext cx="4476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533400" indent="-450850" eaLnBrk="1" hangingPunct="1">
              <a:buBlip>
                <a:blip r:embed="rId4"/>
              </a:buBlip>
              <a:tabLst>
                <a:tab pos="534988" algn="l"/>
              </a:tabLst>
            </a:pPr>
            <a:r>
              <a:rPr lang="ru-RU" sz="2800" dirty="0" smtClean="0">
                <a:latin typeface="Calibri" pitchFamily="34" charset="0"/>
              </a:rPr>
              <a:t>Бизнес-процессы</a:t>
            </a:r>
          </a:p>
          <a:p>
            <a:pPr marL="82550" lvl="0" eaLnBrk="1" hangingPunct="1">
              <a:tabLst>
                <a:tab pos="534988" algn="l"/>
              </a:tabLst>
            </a:pPr>
            <a:r>
              <a:rPr lang="ru-RU" sz="3200" b="0" dirty="0" smtClean="0">
                <a:solidFill>
                  <a:srgbClr val="111111"/>
                </a:solidFill>
                <a:latin typeface="Calibri" pitchFamily="34" charset="0"/>
              </a:rPr>
              <a:t>	99 500 руб.</a:t>
            </a:r>
            <a:r>
              <a:rPr lang="en-US" sz="3200" b="0" dirty="0">
                <a:solidFill>
                  <a:srgbClr val="111111"/>
                </a:solidFill>
                <a:latin typeface="Calibri" pitchFamily="34" charset="0"/>
              </a:rPr>
              <a:t/>
            </a:r>
            <a:br>
              <a:rPr lang="en-US" sz="3200" b="0" dirty="0">
                <a:solidFill>
                  <a:srgbClr val="111111"/>
                </a:solidFill>
                <a:latin typeface="Calibri" pitchFamily="34" charset="0"/>
              </a:rPr>
            </a:br>
            <a:r>
              <a:rPr lang="en-US" sz="1400" b="0" dirty="0">
                <a:solidFill>
                  <a:srgbClr val="111111"/>
                </a:solidFill>
                <a:latin typeface="Calibri" pitchFamily="34" charset="0"/>
              </a:rPr>
              <a:t>	</a:t>
            </a:r>
            <a:r>
              <a:rPr lang="ru-RU" sz="1400" b="0" dirty="0">
                <a:solidFill>
                  <a:srgbClr val="111111"/>
                </a:solidFill>
                <a:latin typeface="Calibri" pitchFamily="34" charset="0"/>
              </a:rPr>
              <a:t>25 пользователей</a:t>
            </a:r>
          </a:p>
          <a:p>
            <a:pPr marL="82550" lvl="0" eaLnBrk="1" hangingPunct="1">
              <a:tabLst>
                <a:tab pos="534988" algn="l"/>
              </a:tabLst>
            </a:pPr>
            <a:r>
              <a:rPr lang="en-US" sz="1400" b="0" dirty="0">
                <a:solidFill>
                  <a:srgbClr val="111111"/>
                </a:solidFill>
                <a:latin typeface="Calibri" pitchFamily="34" charset="0"/>
              </a:rPr>
              <a:t>	</a:t>
            </a:r>
            <a:r>
              <a:rPr lang="ru-RU" sz="1400" b="0" dirty="0">
                <a:solidFill>
                  <a:srgbClr val="111111"/>
                </a:solidFill>
                <a:latin typeface="Calibri" pitchFamily="34" charset="0"/>
              </a:rPr>
              <a:t>дополнительные по 7</a:t>
            </a:r>
            <a:r>
              <a:rPr lang="ru-RU" sz="1400" b="0" dirty="0" smtClean="0">
                <a:solidFill>
                  <a:srgbClr val="111111"/>
                </a:solidFill>
                <a:latin typeface="Calibri" pitchFamily="34" charset="0"/>
              </a:rPr>
              <a:t>00 </a:t>
            </a:r>
            <a:r>
              <a:rPr lang="ru-RU" sz="1400" b="0" dirty="0">
                <a:solidFill>
                  <a:srgbClr val="111111"/>
                </a:solidFill>
                <a:latin typeface="Calibri" pitchFamily="34" charset="0"/>
              </a:rPr>
              <a:t>руб</a:t>
            </a:r>
            <a:r>
              <a:rPr lang="ru-RU" sz="1400" b="0" dirty="0" smtClean="0">
                <a:solidFill>
                  <a:srgbClr val="111111"/>
                </a:solidFill>
                <a:latin typeface="Calibri" pitchFamily="34" charset="0"/>
              </a:rPr>
              <a:t>.</a:t>
            </a:r>
            <a:endParaRPr lang="en-US" sz="3200" b="0" dirty="0" smtClean="0">
              <a:solidFill>
                <a:srgbClr val="11111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7972" y="2744924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533400" indent="-450850" eaLnBrk="1" hangingPunct="1">
              <a:buBlip>
                <a:blip r:embed="rId4"/>
              </a:buBlip>
              <a:tabLst>
                <a:tab pos="534988" algn="l"/>
              </a:tabLst>
            </a:pPr>
            <a:r>
              <a:rPr lang="ru-RU" sz="2800" b="1" dirty="0">
                <a:latin typeface="Calibri" pitchFamily="34" charset="0"/>
              </a:rPr>
              <a:t>Холдинг</a:t>
            </a:r>
          </a:p>
          <a:p>
            <a:pPr marL="82550" lvl="0" eaLnBrk="1" hangingPunct="1">
              <a:tabLst>
                <a:tab pos="534988" algn="l"/>
              </a:tabLst>
            </a:pPr>
            <a:r>
              <a:rPr lang="ru-RU" sz="3200" dirty="0">
                <a:solidFill>
                  <a:srgbClr val="111111"/>
                </a:solidFill>
                <a:latin typeface="Calibri" pitchFamily="34" charset="0"/>
              </a:rPr>
              <a:t>	249 000 руб. </a:t>
            </a:r>
            <a:r>
              <a:rPr lang="en-US" sz="3200" dirty="0">
                <a:solidFill>
                  <a:srgbClr val="111111"/>
                </a:solidFill>
                <a:latin typeface="Calibri" pitchFamily="34" charset="0"/>
              </a:rPr>
              <a:t/>
            </a:r>
            <a:br>
              <a:rPr lang="en-US" sz="3200" dirty="0">
                <a:solidFill>
                  <a:srgbClr val="111111"/>
                </a:solidFill>
                <a:latin typeface="Calibri" pitchFamily="34" charset="0"/>
              </a:rPr>
            </a:br>
            <a:r>
              <a:rPr lang="en-US" sz="1400" dirty="0">
                <a:solidFill>
                  <a:srgbClr val="111111"/>
                </a:solidFill>
                <a:latin typeface="Calibri" pitchFamily="34" charset="0"/>
              </a:rPr>
              <a:t>	</a:t>
            </a:r>
            <a:r>
              <a:rPr lang="ru-RU" sz="1400" dirty="0">
                <a:solidFill>
                  <a:srgbClr val="111111"/>
                </a:solidFill>
                <a:latin typeface="Calibri" pitchFamily="34" charset="0"/>
              </a:rPr>
              <a:t>25 пользователей</a:t>
            </a:r>
          </a:p>
          <a:p>
            <a:pPr marL="82550" lvl="0" eaLnBrk="1" hangingPunct="1">
              <a:tabLst>
                <a:tab pos="534988" algn="l"/>
              </a:tabLst>
            </a:pPr>
            <a:r>
              <a:rPr lang="en-US" sz="1400" dirty="0">
                <a:solidFill>
                  <a:srgbClr val="111111"/>
                </a:solidFill>
                <a:latin typeface="Calibri" pitchFamily="34" charset="0"/>
              </a:rPr>
              <a:t>	</a:t>
            </a:r>
            <a:r>
              <a:rPr lang="ru-RU" sz="1400" dirty="0">
                <a:solidFill>
                  <a:srgbClr val="111111"/>
                </a:solidFill>
                <a:latin typeface="Calibri" pitchFamily="34" charset="0"/>
              </a:rPr>
              <a:t>дополнительные по 700 руб.</a:t>
            </a:r>
            <a:endParaRPr lang="en-US" sz="1400" dirty="0">
              <a:solidFill>
                <a:srgbClr val="111111"/>
              </a:solidFill>
              <a:latin typeface="Calibri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161556" y="4737564"/>
            <a:ext cx="8763000" cy="1103704"/>
          </a:xfrm>
          <a:prstGeom prst="roundRect">
            <a:avLst>
              <a:gd name="adj" fmla="val 11013"/>
            </a:avLst>
          </a:prstGeom>
          <a:gradFill flip="none" rotWithShape="1">
            <a:gsLst>
              <a:gs pos="0">
                <a:schemeClr val="bg1">
                  <a:lumMod val="95000"/>
                  <a:alpha val="60000"/>
                </a:schemeClr>
              </a:gs>
              <a:gs pos="100000">
                <a:schemeClr val="bg1">
                  <a:lumMod val="85000"/>
                  <a:alpha val="60000"/>
                </a:schemeClr>
              </a:gs>
              <a:gs pos="1000">
                <a:schemeClr val="bg1">
                  <a:alpha val="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30180" y="4763371"/>
            <a:ext cx="6552728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ru-RU" sz="2000" b="0" dirty="0">
                <a:latin typeface="Calibri"/>
                <a:cs typeface="Calibri"/>
              </a:rPr>
              <a:t>Мобильные приложения доступны бесплатно в </a:t>
            </a:r>
            <a:r>
              <a:rPr lang="en-US" sz="2000" b="0" dirty="0">
                <a:latin typeface="Calibri"/>
                <a:cs typeface="Calibri"/>
              </a:rPr>
              <a:t>App Store</a:t>
            </a:r>
            <a:r>
              <a:rPr lang="ru-RU" sz="2000" b="0" dirty="0">
                <a:latin typeface="Calibri"/>
                <a:cs typeface="Calibri"/>
              </a:rPr>
              <a:t> и </a:t>
            </a:r>
            <a:r>
              <a:rPr lang="en-US" sz="2000" b="0" dirty="0">
                <a:latin typeface="Calibri"/>
                <a:cs typeface="Calibri"/>
              </a:rPr>
              <a:t>Google Play</a:t>
            </a:r>
            <a:r>
              <a:rPr lang="en-US" sz="2000" b="0" dirty="0" smtClean="0">
                <a:latin typeface="Calibri"/>
                <a:cs typeface="Calibri"/>
              </a:rPr>
              <a:t>. </a:t>
            </a:r>
            <a:r>
              <a:rPr lang="ru-RU" sz="2000" b="0" dirty="0" err="1" smtClean="0">
                <a:latin typeface="Calibri"/>
                <a:cs typeface="Calibri"/>
              </a:rPr>
              <a:t>Десктопные</a:t>
            </a:r>
            <a:r>
              <a:rPr lang="ru-RU" sz="2000" b="0" dirty="0" smtClean="0">
                <a:latin typeface="Calibri"/>
                <a:cs typeface="Calibri"/>
              </a:rPr>
              <a:t> приложения можно бесплатно скачать с сайта. </a:t>
            </a:r>
            <a:endParaRPr lang="ru-RU" sz="2000" b="0" dirty="0">
              <a:latin typeface="Calibri"/>
              <a:cs typeface="Calibri"/>
            </a:endParaRPr>
          </a:p>
        </p:txBody>
      </p:sp>
      <p:pic>
        <p:nvPicPr>
          <p:cNvPr id="14" name="Изображение 11" descr="1024x102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60" y="4949258"/>
            <a:ext cx="829816" cy="829816"/>
          </a:xfrm>
          <a:prstGeom prst="rect">
            <a:avLst/>
          </a:prstGeom>
        </p:spPr>
      </p:pic>
      <p:pic>
        <p:nvPicPr>
          <p:cNvPr id="15" name="Изображение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980" y="4473116"/>
            <a:ext cx="1238105" cy="102574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149350"/>
            <a:ext cx="891540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5563"/>
            <a:ext cx="91440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2"/>
          <p:cNvSpPr txBox="1">
            <a:spLocks noChangeArrowheads="1"/>
          </p:cNvSpPr>
          <p:nvPr/>
        </p:nvSpPr>
        <p:spPr bwMode="auto">
          <a:xfrm>
            <a:off x="425450" y="220663"/>
            <a:ext cx="67595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ru-RU" sz="3100" b="1"/>
              <a:t>Как выбрать редакцию?</a:t>
            </a:r>
            <a:endParaRPr lang="en-US" sz="2700" b="1">
              <a:latin typeface="Verdana" pitchFamily="34" charset="0"/>
            </a:endParaRPr>
          </a:p>
        </p:txBody>
      </p:sp>
      <p:sp>
        <p:nvSpPr>
          <p:cNvPr id="5125" name="Прямоугольник 1"/>
          <p:cNvSpPr>
            <a:spLocks noChangeArrowheads="1"/>
          </p:cNvSpPr>
          <p:nvPr/>
        </p:nvSpPr>
        <p:spPr bwMode="auto">
          <a:xfrm>
            <a:off x="1835150" y="1844824"/>
            <a:ext cx="7237413" cy="386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279400">
              <a:spcBef>
                <a:spcPts val="600"/>
              </a:spcBef>
              <a:buFont typeface="Arial" charset="0"/>
              <a:buChar char="•"/>
            </a:pPr>
            <a:r>
              <a:rPr lang="ru-RU" sz="2000" b="1" dirty="0" smtClean="0"/>
              <a:t>Совместная </a:t>
            </a:r>
            <a:r>
              <a:rPr lang="ru-RU" sz="2000" b="1" dirty="0"/>
              <a:t>работа</a:t>
            </a:r>
            <a:r>
              <a:rPr lang="ru-RU" sz="2000" dirty="0"/>
              <a:t> 59</a:t>
            </a:r>
            <a:r>
              <a:rPr lang="en-US" sz="2000" dirty="0"/>
              <a:t> </a:t>
            </a:r>
            <a:r>
              <a:rPr lang="ru-RU" sz="2000" dirty="0"/>
              <a:t>500 </a:t>
            </a:r>
            <a:r>
              <a:rPr lang="ru-RU" sz="2000" dirty="0" err="1"/>
              <a:t>руб</a:t>
            </a:r>
            <a:r>
              <a:rPr lang="en-US" sz="2000" dirty="0"/>
              <a:t>. </a:t>
            </a:r>
            <a:r>
              <a:rPr lang="ru-RU" sz="2000" dirty="0"/>
              <a:t>(25 пользователей)</a:t>
            </a:r>
          </a:p>
          <a:p>
            <a:pPr marL="914400" lvl="1" indent="-279400">
              <a:spcBef>
                <a:spcPts val="600"/>
              </a:spcBef>
              <a:buFont typeface="Arial" charset="0"/>
              <a:buChar char="•"/>
            </a:pPr>
            <a:r>
              <a:rPr lang="ru-RU" sz="2000" dirty="0"/>
              <a:t>Задачи</a:t>
            </a:r>
          </a:p>
          <a:p>
            <a:pPr marL="914400" lvl="1" indent="-279400">
              <a:spcBef>
                <a:spcPts val="600"/>
              </a:spcBef>
              <a:buFont typeface="Arial" charset="0"/>
              <a:buChar char="•"/>
            </a:pPr>
            <a:r>
              <a:rPr lang="ru-RU" sz="2000" dirty="0"/>
              <a:t>Сообщения</a:t>
            </a:r>
          </a:p>
          <a:p>
            <a:pPr marL="914400" lvl="1" indent="-279400">
              <a:spcBef>
                <a:spcPts val="600"/>
              </a:spcBef>
              <a:buFont typeface="Arial" charset="0"/>
              <a:buChar char="•"/>
            </a:pPr>
            <a:r>
              <a:rPr lang="ru-RU" sz="2000" dirty="0"/>
              <a:t>Рабочие группы</a:t>
            </a:r>
          </a:p>
          <a:p>
            <a:pPr marL="457200" indent="-279400">
              <a:spcBef>
                <a:spcPts val="600"/>
              </a:spcBef>
              <a:buFont typeface="Arial" charset="0"/>
              <a:buChar char="•"/>
            </a:pPr>
            <a:r>
              <a:rPr lang="ru-RU" sz="2000" b="1" dirty="0"/>
              <a:t>Бизнес-процессы</a:t>
            </a:r>
            <a:r>
              <a:rPr lang="en-US" sz="2000" dirty="0"/>
              <a:t> 99 </a:t>
            </a:r>
            <a:r>
              <a:rPr lang="ru-RU" sz="2000" dirty="0"/>
              <a:t>5</a:t>
            </a:r>
            <a:r>
              <a:rPr lang="en-US" sz="2000" dirty="0"/>
              <a:t>00 </a:t>
            </a:r>
            <a:r>
              <a:rPr lang="ru-RU" sz="2000" dirty="0" err="1"/>
              <a:t>руб</a:t>
            </a:r>
            <a:r>
              <a:rPr lang="en-US" sz="2000" dirty="0"/>
              <a:t>.</a:t>
            </a:r>
            <a:r>
              <a:rPr lang="ru-RU" sz="2000" dirty="0"/>
              <a:t> (25 пользователей)</a:t>
            </a:r>
          </a:p>
          <a:p>
            <a:pPr marL="914400" lvl="1" indent="-279400">
              <a:spcBef>
                <a:spcPts val="600"/>
              </a:spcBef>
              <a:buFont typeface="Arial" charset="0"/>
              <a:buChar char="•"/>
            </a:pPr>
            <a:r>
              <a:rPr lang="ru-RU" sz="2000" dirty="0"/>
              <a:t>Дизайнер бизнес-процессов</a:t>
            </a:r>
          </a:p>
          <a:p>
            <a:pPr marL="914400" lvl="1" indent="-279400">
              <a:spcBef>
                <a:spcPts val="600"/>
              </a:spcBef>
              <a:buFont typeface="Arial" charset="0"/>
              <a:buChar char="•"/>
            </a:pPr>
            <a:r>
              <a:rPr lang="ru-RU" sz="2000" dirty="0"/>
              <a:t>Техподдержка</a:t>
            </a:r>
          </a:p>
          <a:p>
            <a:pPr marL="914400" lvl="1" indent="-279400">
              <a:spcBef>
                <a:spcPts val="600"/>
              </a:spcBef>
              <a:buFont typeface="Arial" charset="0"/>
              <a:buChar char="•"/>
            </a:pPr>
            <a:r>
              <a:rPr lang="en-US" sz="2000" dirty="0"/>
              <a:t>CRM</a:t>
            </a:r>
            <a:endParaRPr lang="ru-RU" sz="2000" dirty="0"/>
          </a:p>
          <a:p>
            <a:pPr marL="457200" indent="-279400">
              <a:spcBef>
                <a:spcPts val="600"/>
              </a:spcBef>
              <a:buFont typeface="Arial" charset="0"/>
              <a:buChar char="•"/>
            </a:pPr>
            <a:r>
              <a:rPr lang="ru-RU" sz="2000" b="1" dirty="0"/>
              <a:t>Холдинг</a:t>
            </a:r>
            <a:r>
              <a:rPr lang="ru-RU" sz="2000" dirty="0"/>
              <a:t> 249 000 (25 пользователей)</a:t>
            </a:r>
          </a:p>
          <a:p>
            <a:pPr marL="914400" lvl="1" indent="-279400">
              <a:spcBef>
                <a:spcPts val="600"/>
              </a:spcBef>
              <a:buFont typeface="Arial" charset="0"/>
              <a:buChar char="•"/>
            </a:pPr>
            <a:r>
              <a:rPr lang="ru-RU" sz="2000" dirty="0" err="1"/>
              <a:t>Многодепартаментность</a:t>
            </a:r>
            <a:r>
              <a:rPr lang="en-US" sz="2000" dirty="0"/>
              <a:t>, </a:t>
            </a:r>
            <a:r>
              <a:rPr lang="ru-RU" sz="2000" dirty="0"/>
              <a:t>Веб-кластер</a:t>
            </a:r>
          </a:p>
        </p:txBody>
      </p:sp>
      <p:pic>
        <p:nvPicPr>
          <p:cNvPr id="5126" name="Picture 3" descr="C:\Users\Natalia\CP 11_sticker_72dp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557338"/>
            <a:ext cx="1703388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138113"/>
            <a:ext cx="2190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B9CDE5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23813" y="-6350"/>
            <a:ext cx="5100638" cy="6899275"/>
          </a:xfrm>
          <a:prstGeom prst="rect">
            <a:avLst/>
          </a:prstGeom>
          <a:solidFill>
            <a:schemeClr val="accent1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148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390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312738" y="161925"/>
            <a:ext cx="45466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200" b="1"/>
              <a:t>  </a:t>
            </a:r>
            <a:r>
              <a:rPr lang="ru-RU" sz="3200" b="1"/>
              <a:t>В1</a:t>
            </a:r>
            <a:r>
              <a:rPr lang="en-US" sz="3200" b="1"/>
              <a:t>: </a:t>
            </a:r>
            <a:r>
              <a:rPr lang="ru-RU" sz="3200" b="1"/>
              <a:t>Свой сервер</a:t>
            </a:r>
          </a:p>
        </p:txBody>
      </p:sp>
      <p:sp>
        <p:nvSpPr>
          <p:cNvPr id="6150" name="Прямоугольник 20"/>
          <p:cNvSpPr>
            <a:spLocks noChangeArrowheads="1"/>
          </p:cNvSpPr>
          <p:nvPr/>
        </p:nvSpPr>
        <p:spPr bwMode="auto">
          <a:xfrm>
            <a:off x="192088" y="1901825"/>
            <a:ext cx="49561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/>
              <a:t>Выгоды</a:t>
            </a:r>
            <a:r>
              <a:rPr lang="ru-RU" sz="2400"/>
              <a:t>:</a:t>
            </a:r>
          </a:p>
          <a:p>
            <a:pPr>
              <a:buFont typeface="Arial" charset="0"/>
              <a:buChar char="•"/>
            </a:pPr>
            <a:r>
              <a:rPr lang="ru-RU" sz="2400"/>
              <a:t> Полный контроль </a:t>
            </a:r>
            <a:endParaRPr lang="en-US" sz="2400"/>
          </a:p>
          <a:p>
            <a:pPr>
              <a:buFont typeface="Arial" charset="0"/>
              <a:buChar char="•"/>
            </a:pPr>
            <a:endParaRPr lang="ru-RU" sz="2400"/>
          </a:p>
          <a:p>
            <a:r>
              <a:rPr lang="ru-RU" sz="2400" b="1"/>
              <a:t>Ограничения</a:t>
            </a:r>
            <a:r>
              <a:rPr lang="en-US" sz="2400"/>
              <a:t>:</a:t>
            </a:r>
            <a:endParaRPr lang="ru-RU" sz="2400"/>
          </a:p>
          <a:p>
            <a:pPr>
              <a:buFont typeface="Arial" charset="0"/>
              <a:buChar char="•"/>
            </a:pPr>
            <a:r>
              <a:rPr lang="ru-RU" sz="2400"/>
              <a:t> Расходы на обслуживание сервера</a:t>
            </a:r>
          </a:p>
          <a:p>
            <a:pPr>
              <a:buFont typeface="Arial" charset="0"/>
              <a:buChar char="•"/>
            </a:pPr>
            <a:r>
              <a:rPr lang="ru-RU" sz="2400"/>
              <a:t> Необходимость обновлений</a:t>
            </a:r>
          </a:p>
          <a:p>
            <a:pPr>
              <a:buFont typeface="Arial" charset="0"/>
              <a:buChar char="•"/>
            </a:pPr>
            <a:r>
              <a:rPr lang="ru-RU" sz="2400"/>
              <a:t> Ответственность за надежность</a:t>
            </a:r>
          </a:p>
          <a:p>
            <a:pPr>
              <a:buFont typeface="Arial" charset="0"/>
              <a:buChar char="•"/>
            </a:pPr>
            <a:endParaRPr lang="ru-RU" sz="2400"/>
          </a:p>
          <a:p>
            <a:r>
              <a:rPr lang="ru-RU" sz="2400" b="1">
                <a:solidFill>
                  <a:srgbClr val="FF0000"/>
                </a:solidFill>
              </a:rPr>
              <a:t>Бесплатный тест</a:t>
            </a:r>
            <a:r>
              <a:rPr lang="en-US" sz="2400" b="1">
                <a:solidFill>
                  <a:srgbClr val="FF0000"/>
                </a:solidFill>
              </a:rPr>
              <a:t> (3 </a:t>
            </a:r>
            <a:r>
              <a:rPr lang="ru-RU" sz="2400" b="1">
                <a:solidFill>
                  <a:srgbClr val="FF0000"/>
                </a:solidFill>
              </a:rPr>
              <a:t>часа)</a:t>
            </a:r>
            <a:r>
              <a:rPr lang="en-US" sz="2400" b="1">
                <a:solidFill>
                  <a:srgbClr val="FF0000"/>
                </a:solidFill>
              </a:rPr>
              <a:t>:</a:t>
            </a:r>
          </a:p>
          <a:p>
            <a:r>
              <a:rPr lang="en-US" sz="2400" u="sng">
                <a:solidFill>
                  <a:schemeClr val="accent1"/>
                </a:solidFill>
              </a:rPr>
              <a:t>portal.1c-bitrix.ru</a:t>
            </a:r>
          </a:p>
        </p:txBody>
      </p:sp>
      <p:pic>
        <p:nvPicPr>
          <p:cNvPr id="6151" name="Picture 2" descr="C:\Users\volna\Downloads\картинки\10441938_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412875"/>
            <a:ext cx="2327275" cy="372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138113"/>
            <a:ext cx="2190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:\Users\Аня\Downloads\9190358_m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80513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-23813" y="-6350"/>
            <a:ext cx="4883151" cy="689927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172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390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2"/>
          <p:cNvSpPr>
            <a:spLocks noChangeArrowheads="1"/>
          </p:cNvSpPr>
          <p:nvPr/>
        </p:nvSpPr>
        <p:spPr bwMode="auto">
          <a:xfrm>
            <a:off x="312738" y="161925"/>
            <a:ext cx="45466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200" b="1"/>
              <a:t>  </a:t>
            </a:r>
            <a:r>
              <a:rPr lang="ru-RU" sz="3200" b="1"/>
              <a:t>В</a:t>
            </a:r>
            <a:r>
              <a:rPr lang="en-US" sz="3200" b="1"/>
              <a:t>2: </a:t>
            </a:r>
            <a:r>
              <a:rPr lang="ru-RU" sz="3200" b="1"/>
              <a:t>Внешний хостинг</a:t>
            </a:r>
          </a:p>
        </p:txBody>
      </p:sp>
      <p:sp>
        <p:nvSpPr>
          <p:cNvPr id="7174" name="Прямоугольник 20"/>
          <p:cNvSpPr>
            <a:spLocks noChangeArrowheads="1"/>
          </p:cNvSpPr>
          <p:nvPr/>
        </p:nvSpPr>
        <p:spPr bwMode="auto">
          <a:xfrm>
            <a:off x="192088" y="1463675"/>
            <a:ext cx="466725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/>
              <a:t>Выгоды</a:t>
            </a:r>
            <a:r>
              <a:rPr lang="ru-RU" sz="2000"/>
              <a:t>:</a:t>
            </a:r>
          </a:p>
          <a:p>
            <a:pPr>
              <a:buFont typeface="Arial" charset="0"/>
              <a:buChar char="•"/>
            </a:pPr>
            <a:r>
              <a:rPr lang="ru-RU" sz="2000"/>
              <a:t> Значительная экономия на обслуживании инфраструктуры</a:t>
            </a:r>
          </a:p>
          <a:p>
            <a:pPr>
              <a:buFont typeface="Arial" charset="0"/>
              <a:buChar char="•"/>
            </a:pPr>
            <a:r>
              <a:rPr lang="ru-RU" sz="2000"/>
              <a:t> Быстрое развертывание</a:t>
            </a:r>
          </a:p>
          <a:p>
            <a:pPr>
              <a:buFont typeface="Arial" charset="0"/>
              <a:buChar char="•"/>
            </a:pPr>
            <a:r>
              <a:rPr lang="ru-RU" sz="2000"/>
              <a:t> Не автоматическое</a:t>
            </a:r>
            <a:r>
              <a:rPr lang="en-US" sz="2000"/>
              <a:t>, </a:t>
            </a:r>
            <a:r>
              <a:rPr lang="ru-RU" sz="2000"/>
              <a:t>но простое масштабирование</a:t>
            </a:r>
            <a:endParaRPr lang="en-US" sz="2000"/>
          </a:p>
          <a:p>
            <a:pPr>
              <a:buFont typeface="Arial" charset="0"/>
              <a:buChar char="•"/>
            </a:pPr>
            <a:endParaRPr lang="ru-RU" sz="2000"/>
          </a:p>
          <a:p>
            <a:r>
              <a:rPr lang="ru-RU" sz="2000" b="1"/>
              <a:t>Ограничения</a:t>
            </a:r>
            <a:r>
              <a:rPr lang="en-US" sz="2000"/>
              <a:t>:</a:t>
            </a:r>
            <a:endParaRPr lang="ru-RU" sz="2000"/>
          </a:p>
          <a:p>
            <a:pPr>
              <a:buFont typeface="Arial" charset="0"/>
              <a:buChar char="•"/>
            </a:pPr>
            <a:r>
              <a:rPr lang="ru-RU" sz="2000"/>
              <a:t> Зависимость от хостера</a:t>
            </a:r>
          </a:p>
          <a:p>
            <a:pPr>
              <a:buFont typeface="Arial" charset="0"/>
              <a:buChar char="•"/>
            </a:pPr>
            <a:r>
              <a:rPr lang="ru-RU" sz="2000"/>
              <a:t> Необходимость обновлений</a:t>
            </a:r>
          </a:p>
          <a:p>
            <a:pPr>
              <a:buFont typeface="Arial" charset="0"/>
              <a:buChar char="•"/>
            </a:pPr>
            <a:r>
              <a:rPr lang="ru-RU" sz="2000"/>
              <a:t> Потенциально меньшая безопасность</a:t>
            </a:r>
          </a:p>
          <a:p>
            <a:pPr>
              <a:buFont typeface="Arial" charset="0"/>
              <a:buChar char="•"/>
            </a:pPr>
            <a:endParaRPr lang="ru-RU" sz="2000"/>
          </a:p>
          <a:p>
            <a:r>
              <a:rPr lang="ru-RU" sz="2000" b="1">
                <a:solidFill>
                  <a:srgbClr val="FF0000"/>
                </a:solidFill>
              </a:rPr>
              <a:t>Как выбрать хостинг?</a:t>
            </a:r>
          </a:p>
          <a:p>
            <a:r>
              <a:rPr lang="ru-RU" sz="2000"/>
              <a:t>Рейтинг от 1С-Битрикс</a:t>
            </a:r>
          </a:p>
          <a:p>
            <a:r>
              <a:rPr lang="pl-PL" sz="2000" u="sng">
                <a:solidFill>
                  <a:srgbClr val="4F81BD"/>
                </a:solidFill>
              </a:rPr>
              <a:t>1c-bitrix.ru/partners/hosting.php</a:t>
            </a:r>
            <a:endParaRPr lang="ru-RU" sz="2000" u="sng">
              <a:solidFill>
                <a:srgbClr val="4F81BD"/>
              </a:solidFill>
            </a:endParaRPr>
          </a:p>
          <a:p>
            <a:endParaRPr lang="ru-RU" sz="2000" u="sng">
              <a:solidFill>
                <a:srgbClr val="558ED5"/>
              </a:solidFill>
            </a:endParaRPr>
          </a:p>
          <a:p>
            <a:endParaRPr lang="ru-RU" sz="2000"/>
          </a:p>
        </p:txBody>
      </p:sp>
      <p:pic>
        <p:nvPicPr>
          <p:cNvPr id="7175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138113"/>
            <a:ext cx="2190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Изображение 3" descr="8798893_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2" t="20343" r="23895" b="30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0" y="0"/>
            <a:ext cx="4427538" cy="6858000"/>
          </a:xfrm>
          <a:prstGeom prst="roundRect">
            <a:avLst>
              <a:gd name="adj" fmla="val 0"/>
            </a:avLst>
          </a:prstGeom>
          <a:solidFill>
            <a:schemeClr val="bg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96" name="Rectangle 2"/>
          <p:cNvSpPr txBox="1">
            <a:spLocks noChangeArrowheads="1"/>
          </p:cNvSpPr>
          <p:nvPr/>
        </p:nvSpPr>
        <p:spPr bwMode="auto">
          <a:xfrm>
            <a:off x="468313" y="220663"/>
            <a:ext cx="37433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2900" b="1"/>
              <a:t>Независимые факторы надежности</a:t>
            </a:r>
            <a:endParaRPr lang="en-US" sz="2500" b="1">
              <a:latin typeface="Verdana" pitchFamily="34" charset="0"/>
            </a:endParaRPr>
          </a:p>
        </p:txBody>
      </p:sp>
      <p:sp>
        <p:nvSpPr>
          <p:cNvPr id="8197" name="Прямоугольник 1"/>
          <p:cNvSpPr>
            <a:spLocks noChangeArrowheads="1"/>
          </p:cNvSpPr>
          <p:nvPr/>
        </p:nvSpPr>
        <p:spPr bwMode="auto">
          <a:xfrm>
            <a:off x="107950" y="1268413"/>
            <a:ext cx="410368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/>
              <a:t>Человечество уже сделало определенный путь - для обеспечения независимых факторов выживания.</a:t>
            </a:r>
          </a:p>
          <a:p>
            <a:r>
              <a:rPr lang="en-US" sz="2400"/>
              <a:t> </a:t>
            </a:r>
            <a:endParaRPr lang="ru-RU" sz="2400"/>
          </a:p>
          <a:p>
            <a:r>
              <a:rPr lang="ru-RU" sz="2400"/>
              <a:t>Для облачного сервиса нужен аналогичный подход - без потери данных в случае выхода из строя одного датацентра и способность восстанавливать базы данных за несколько минут.</a:t>
            </a:r>
          </a:p>
        </p:txBody>
      </p:sp>
      <p:pic>
        <p:nvPicPr>
          <p:cNvPr id="8198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3238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138113"/>
            <a:ext cx="2190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0" y="0"/>
            <a:ext cx="4654550" cy="6858000"/>
          </a:xfrm>
          <a:prstGeom prst="roundRect">
            <a:avLst>
              <a:gd name="adj" fmla="val 0"/>
            </a:avLst>
          </a:prstGeom>
          <a:solidFill>
            <a:schemeClr val="bg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20" name="Прямоугольник 1"/>
          <p:cNvSpPr>
            <a:spLocks noChangeArrowheads="1"/>
          </p:cNvSpPr>
          <p:nvPr/>
        </p:nvSpPr>
        <p:spPr bwMode="auto">
          <a:xfrm>
            <a:off x="447675" y="296863"/>
            <a:ext cx="4127500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/>
              <a:t>В 2011 добавлены</a:t>
            </a:r>
            <a:r>
              <a:rPr lang="en-US" sz="2800" b="1"/>
              <a:t>:</a:t>
            </a:r>
            <a:endParaRPr lang="ru-RU" sz="2800" b="1"/>
          </a:p>
          <a:p>
            <a:endParaRPr lang="ru-RU" sz="2800"/>
          </a:p>
          <a:p>
            <a:r>
              <a:rPr lang="ru-RU" sz="2800"/>
              <a:t>Поддержка облачных файловых хранилищ</a:t>
            </a:r>
            <a:endParaRPr lang="en-US" sz="2800"/>
          </a:p>
          <a:p>
            <a:pPr>
              <a:lnSpc>
                <a:spcPct val="150000"/>
              </a:lnSpc>
              <a:buSzPct val="140000"/>
              <a:buFontTx/>
              <a:buBlip>
                <a:blip r:embed="rId4"/>
              </a:buBlip>
            </a:pPr>
            <a:r>
              <a:rPr lang="ru-RU" sz="2000"/>
              <a:t>Amazon Simple Storage Service</a:t>
            </a:r>
          </a:p>
          <a:p>
            <a:pPr>
              <a:lnSpc>
                <a:spcPct val="150000"/>
              </a:lnSpc>
              <a:buSzPct val="140000"/>
              <a:buFontTx/>
              <a:buBlip>
                <a:blip r:embed="rId4"/>
              </a:buBlip>
            </a:pPr>
            <a:r>
              <a:rPr lang="ru-RU" sz="2000"/>
              <a:t>Google Storage</a:t>
            </a:r>
          </a:p>
          <a:p>
            <a:pPr>
              <a:lnSpc>
                <a:spcPct val="150000"/>
              </a:lnSpc>
              <a:buSzPct val="140000"/>
              <a:buFontTx/>
              <a:buBlip>
                <a:blip r:embed="rId4"/>
              </a:buBlip>
            </a:pPr>
            <a:r>
              <a:rPr lang="ru-RU" sz="2000"/>
              <a:t>OpenStack Object Storage</a:t>
            </a:r>
          </a:p>
          <a:p>
            <a:pPr>
              <a:lnSpc>
                <a:spcPct val="150000"/>
              </a:lnSpc>
              <a:buSzPct val="140000"/>
              <a:buFontTx/>
              <a:buBlip>
                <a:blip r:embed="rId4"/>
              </a:buBlip>
            </a:pPr>
            <a:r>
              <a:rPr lang="ru-RU" sz="2000"/>
              <a:t>Rackspace Cloud Files</a:t>
            </a:r>
          </a:p>
          <a:p>
            <a:pPr>
              <a:lnSpc>
                <a:spcPct val="150000"/>
              </a:lnSpc>
              <a:buSzPct val="140000"/>
              <a:buFontTx/>
              <a:buBlip>
                <a:blip r:embed="rId4"/>
              </a:buBlip>
            </a:pPr>
            <a:r>
              <a:rPr lang="ru-RU" sz="2000"/>
              <a:t>Clodo.ru</a:t>
            </a:r>
            <a:endParaRPr lang="en-US" sz="2000"/>
          </a:p>
          <a:p>
            <a:pPr>
              <a:lnSpc>
                <a:spcPct val="150000"/>
              </a:lnSpc>
              <a:buSzPct val="140000"/>
            </a:pPr>
            <a:r>
              <a:rPr lang="ru-RU" sz="3200"/>
              <a:t>Веб-кластер</a:t>
            </a:r>
          </a:p>
          <a:p>
            <a:r>
              <a:rPr lang="ru-RU" sz="3200"/>
              <a:t>Гео веб-кластер</a:t>
            </a:r>
            <a:endParaRPr lang="ru-RU" sz="4000"/>
          </a:p>
        </p:txBody>
      </p:sp>
      <p:pic>
        <p:nvPicPr>
          <p:cNvPr id="9221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3239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529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2117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138113"/>
            <a:ext cx="2190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:\Users\Аня\Downloads\10126991_l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4763"/>
            <a:ext cx="9215438" cy="687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-23813" y="-17463"/>
            <a:ext cx="4729163" cy="688022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179388" y="1052513"/>
            <a:ext cx="4140200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r>
              <a:rPr lang="ru-RU" sz="2400" b="1"/>
              <a:t>Выгоды</a:t>
            </a:r>
            <a:r>
              <a:rPr lang="ru-RU" sz="2400"/>
              <a:t>:</a:t>
            </a:r>
          </a:p>
          <a:p>
            <a:pPr>
              <a:buFont typeface="Arial" charset="0"/>
              <a:buChar char="•"/>
            </a:pPr>
            <a:r>
              <a:rPr lang="ru-RU" sz="2400"/>
              <a:t> Минимум </a:t>
            </a:r>
            <a:r>
              <a:rPr lang="en-US" sz="2400"/>
              <a:t>IT</a:t>
            </a:r>
            <a:r>
              <a:rPr lang="ru-RU" sz="2400"/>
              <a:t>-расходов </a:t>
            </a:r>
            <a:endParaRPr lang="en-US" sz="2400"/>
          </a:p>
          <a:p>
            <a:pPr>
              <a:buFont typeface="Arial" charset="0"/>
              <a:buChar char="•"/>
            </a:pPr>
            <a:r>
              <a:rPr lang="ru-RU" sz="2400"/>
              <a:t> Доступность 24х7</a:t>
            </a:r>
          </a:p>
          <a:p>
            <a:pPr>
              <a:buFont typeface="Arial" charset="0"/>
              <a:buChar char="•"/>
            </a:pPr>
            <a:r>
              <a:rPr lang="ru-RU" sz="2400"/>
              <a:t> Максимальная надежность</a:t>
            </a:r>
          </a:p>
          <a:p>
            <a:pPr>
              <a:buFont typeface="Arial" charset="0"/>
              <a:buChar char="•"/>
            </a:pPr>
            <a:r>
              <a:rPr lang="ru-RU" sz="2400"/>
              <a:t> Автомасштабируемость</a:t>
            </a:r>
          </a:p>
          <a:p>
            <a:pPr>
              <a:buFont typeface="Arial" charset="0"/>
              <a:buChar char="•"/>
            </a:pPr>
            <a:r>
              <a:rPr lang="ru-RU" sz="2400"/>
              <a:t>Легко мигрировать</a:t>
            </a:r>
            <a:endParaRPr lang="en-US" sz="2400"/>
          </a:p>
          <a:p>
            <a:endParaRPr lang="ru-RU" sz="2400"/>
          </a:p>
          <a:p>
            <a:r>
              <a:rPr lang="ru-RU" sz="2400" b="1"/>
              <a:t>Ограничения сервиса в 2012</a:t>
            </a:r>
            <a:r>
              <a:rPr lang="en-US" sz="2400"/>
              <a:t>:</a:t>
            </a:r>
            <a:endParaRPr lang="ru-RU" sz="2400"/>
          </a:p>
          <a:p>
            <a:pPr>
              <a:buFont typeface="Arial" charset="0"/>
              <a:buChar char="•"/>
            </a:pPr>
            <a:r>
              <a:rPr lang="ru-RU" sz="2400"/>
              <a:t> Нельзя кастомизировать</a:t>
            </a:r>
            <a:endParaRPr lang="en-US" sz="2400"/>
          </a:p>
          <a:p>
            <a:pPr>
              <a:buFont typeface="Arial" charset="0"/>
              <a:buChar char="•"/>
            </a:pPr>
            <a:r>
              <a:rPr lang="ru-RU" sz="2400"/>
              <a:t> Нет бизнес-процессов</a:t>
            </a:r>
          </a:p>
          <a:p>
            <a:pPr>
              <a:buFont typeface="Arial" charset="0"/>
              <a:buChar char="•"/>
            </a:pPr>
            <a:r>
              <a:rPr lang="ru-RU" sz="2400"/>
              <a:t> Нет сторонних модулей</a:t>
            </a:r>
          </a:p>
        </p:txBody>
      </p:sp>
      <p:pic>
        <p:nvPicPr>
          <p:cNvPr id="10245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920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2"/>
          <p:cNvSpPr>
            <a:spLocks noChangeArrowheads="1"/>
          </p:cNvSpPr>
          <p:nvPr/>
        </p:nvSpPr>
        <p:spPr bwMode="auto">
          <a:xfrm>
            <a:off x="312738" y="-80963"/>
            <a:ext cx="4403725" cy="83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200" b="1"/>
              <a:t>  </a:t>
            </a:r>
            <a:r>
              <a:rPr lang="ru-RU" sz="3200" b="1"/>
              <a:t>В</a:t>
            </a:r>
            <a:r>
              <a:rPr lang="en-US" sz="3200" b="1"/>
              <a:t>3: </a:t>
            </a:r>
            <a:r>
              <a:rPr lang="ru-RU" sz="3200" b="1"/>
              <a:t>Облачный сервис</a:t>
            </a:r>
          </a:p>
        </p:txBody>
      </p:sp>
      <p:pic>
        <p:nvPicPr>
          <p:cNvPr id="10247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763" y="138113"/>
            <a:ext cx="2190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Natalia\Desktop\Для презентаций\stickers-bullet\l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149350"/>
            <a:ext cx="891540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5563"/>
            <a:ext cx="91440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2"/>
          <p:cNvSpPr txBox="1">
            <a:spLocks noChangeArrowheads="1"/>
          </p:cNvSpPr>
          <p:nvPr/>
        </p:nvSpPr>
        <p:spPr bwMode="auto">
          <a:xfrm>
            <a:off x="425450" y="220663"/>
            <a:ext cx="67595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ru-RU" sz="3100" b="1"/>
              <a:t>Что делать?</a:t>
            </a:r>
            <a:endParaRPr lang="en-US" sz="2700" b="1">
              <a:latin typeface="Verdana" pitchFamily="34" charset="0"/>
            </a:endParaRPr>
          </a:p>
        </p:txBody>
      </p:sp>
      <p:pic>
        <p:nvPicPr>
          <p:cNvPr id="11269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14493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Прямоугольник 2"/>
          <p:cNvSpPr>
            <a:spLocks noChangeArrowheads="1"/>
          </p:cNvSpPr>
          <p:nvPr/>
        </p:nvSpPr>
        <p:spPr bwMode="auto">
          <a:xfrm>
            <a:off x="715963" y="1268413"/>
            <a:ext cx="79851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200" b="1"/>
              <a:t>1</a:t>
            </a:r>
            <a:r>
              <a:rPr lang="en-US" sz="3200" b="1"/>
              <a:t>. </a:t>
            </a:r>
            <a:r>
              <a:rPr lang="ru-RU" sz="3200" b="1"/>
              <a:t>Ознакомиться</a:t>
            </a:r>
          </a:p>
          <a:p>
            <a:pPr>
              <a:buFont typeface="Arial" charset="0"/>
              <a:buChar char="•"/>
            </a:pPr>
            <a:r>
              <a:rPr lang="ru-RU" sz="3200"/>
              <a:t> </a:t>
            </a:r>
            <a:r>
              <a:rPr lang="en-US" sz="3200"/>
              <a:t>portal.1c-bitrix.ru (</a:t>
            </a:r>
            <a:r>
              <a:rPr lang="ru-RU" sz="3200"/>
              <a:t>3 часа)</a:t>
            </a:r>
            <a:endParaRPr lang="en-US" sz="3200"/>
          </a:p>
          <a:p>
            <a:endParaRPr lang="ru-RU" sz="3200" b="1"/>
          </a:p>
          <a:p>
            <a:r>
              <a:rPr lang="en-US" sz="3200" b="1"/>
              <a:t>2. </a:t>
            </a:r>
            <a:r>
              <a:rPr lang="ru-RU" sz="3200" b="1"/>
              <a:t>Поработать в рамках подразделения</a:t>
            </a:r>
          </a:p>
          <a:p>
            <a:pPr>
              <a:buFont typeface="Arial" charset="0"/>
              <a:buChar char="•"/>
            </a:pPr>
            <a:r>
              <a:rPr lang="ru-RU" sz="3200"/>
              <a:t> в облачном сервисе </a:t>
            </a:r>
            <a:r>
              <a:rPr lang="en-US" sz="3200"/>
              <a:t>bitrix</a:t>
            </a:r>
            <a:r>
              <a:rPr lang="ru-RU" sz="3200"/>
              <a:t>24 </a:t>
            </a:r>
            <a:endParaRPr lang="ru-RU" sz="3200" b="1">
              <a:solidFill>
                <a:srgbClr val="FF0000"/>
              </a:solidFill>
            </a:endParaRPr>
          </a:p>
          <a:p>
            <a:pPr>
              <a:buFont typeface="Arial" charset="0"/>
              <a:buChar char="•"/>
            </a:pPr>
            <a:endParaRPr lang="ru-RU" sz="3200"/>
          </a:p>
          <a:p>
            <a:r>
              <a:rPr lang="ru-RU" sz="3200" b="1"/>
              <a:t>3</a:t>
            </a:r>
            <a:r>
              <a:rPr lang="en-US" sz="3200" b="1"/>
              <a:t>. </a:t>
            </a:r>
            <a:r>
              <a:rPr lang="ru-RU" sz="3200" b="1"/>
              <a:t>Запустить в рамках компании</a:t>
            </a:r>
            <a:endParaRPr lang="en-US" sz="3200" b="1"/>
          </a:p>
          <a:p>
            <a:pPr>
              <a:buFont typeface="Arial" charset="0"/>
              <a:buChar char="•"/>
            </a:pPr>
            <a:r>
              <a:rPr lang="ru-RU" sz="3200"/>
              <a:t> платный тариф или сервер/хостинг</a:t>
            </a:r>
          </a:p>
        </p:txBody>
      </p:sp>
      <p:pic>
        <p:nvPicPr>
          <p:cNvPr id="11271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138113"/>
            <a:ext cx="2190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1-5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11-50</Template>
  <TotalTime>33</TotalTime>
  <Words>352</Words>
  <Application>Microsoft Office PowerPoint</Application>
  <PresentationFormat>Экран (4:3)</PresentationFormat>
  <Paragraphs>107</Paragraphs>
  <Slides>11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11-50</vt:lpstr>
      <vt:lpstr>«Стоимость владения» корпоративным порталом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IPG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«Стоимость владения» корпоративным порталом</dc:title>
  <dc:creator>IPG-manager</dc:creator>
  <cp:lastModifiedBy>Забаров</cp:lastModifiedBy>
  <cp:revision>6</cp:revision>
  <dcterms:created xsi:type="dcterms:W3CDTF">2012-04-13T04:04:25Z</dcterms:created>
  <dcterms:modified xsi:type="dcterms:W3CDTF">2012-12-06T04:09:07Z</dcterms:modified>
</cp:coreProperties>
</file>